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43deec08e4440d" /><Relationship Type="http://schemas.openxmlformats.org/officeDocument/2006/relationships/extended-properties" Target="/docProps/app.xml" Id="Rb9f8074f802b4022" /><Relationship Type="http://schemas.openxmlformats.org/officeDocument/2006/relationships/officeDocument" Target="/ppt/presentation.xml" Id="Rf0b6a80b5a74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e77596e2b49ae"/>
  </p:sldMasterIdLst>
  <p:notesMasterIdLst>
    <p:notesMasterId xmlns:r="http://schemas.openxmlformats.org/officeDocument/2006/relationships" r:id="Rc5614901109341ba"/>
  </p:notesMasterIdLst>
  <p:sldIdLst>
    <p:sldId xmlns:r="http://schemas.openxmlformats.org/officeDocument/2006/relationships" id="256" r:id="R837c3004e9904e68"/>
    <p:sldId xmlns:r="http://schemas.openxmlformats.org/officeDocument/2006/relationships" id="257" r:id="R855bd7e2cb964f12"/>
    <p:sldId xmlns:r="http://schemas.openxmlformats.org/officeDocument/2006/relationships" id="258" r:id="Rf36dfba40e384467"/>
    <p:sldId xmlns:r="http://schemas.openxmlformats.org/officeDocument/2006/relationships" id="259" r:id="R3cedd8cb2aa141d6"/>
    <p:sldId xmlns:r="http://schemas.openxmlformats.org/officeDocument/2006/relationships" id="260" r:id="R77b7efa47d044ef8"/>
    <p:sldId xmlns:r="http://schemas.openxmlformats.org/officeDocument/2006/relationships" id="261" r:id="R4e3cdf7d89e54f5e"/>
    <p:sldId xmlns:r="http://schemas.openxmlformats.org/officeDocument/2006/relationships" id="262" r:id="Ra8317d4a6365434b"/>
    <p:sldId xmlns:r="http://schemas.openxmlformats.org/officeDocument/2006/relationships" id="263" r:id="R0de56d2c3a9746aa"/>
    <p:sldId xmlns:r="http://schemas.openxmlformats.org/officeDocument/2006/relationships" id="264" r:id="Re0491dd6842e4fd5"/>
    <p:sldId xmlns:r="http://schemas.openxmlformats.org/officeDocument/2006/relationships" id="265" r:id="R3029eb550d9e4e71"/>
    <p:sldId xmlns:r="http://schemas.openxmlformats.org/officeDocument/2006/relationships" id="266" r:id="R251586be02504a6a"/>
    <p:sldId xmlns:r="http://schemas.openxmlformats.org/officeDocument/2006/relationships" id="267" r:id="Rb33518fe82a34bd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4c020bcda564758" /><Relationship Type="http://schemas.openxmlformats.org/officeDocument/2006/relationships/slideMaster" Target="/ppt/slideMasters/slideMaster1.xml" Id="R332e77596e2b49ae" /><Relationship Type="http://schemas.openxmlformats.org/officeDocument/2006/relationships/notesMaster" Target="/ppt/notesMasters/notesMaster1.xml" Id="Rc5614901109341ba" /><Relationship Type="http://schemas.openxmlformats.org/officeDocument/2006/relationships/presProps" Target="/ppt/presProps.xml" Id="R4226621d69584af6" /><Relationship Type="http://schemas.openxmlformats.org/officeDocument/2006/relationships/tableStyles" Target="/ppt/tableStyles.xml" Id="Ra95106f2c9cd43ec" /><Relationship Type="http://schemas.openxmlformats.org/officeDocument/2006/relationships/slide" Target="/ppt/slides/slide1.xml" Id="R837c3004e9904e68" /><Relationship Type="http://schemas.openxmlformats.org/officeDocument/2006/relationships/slide" Target="/ppt/slides/slide2.xml" Id="R855bd7e2cb964f12" /><Relationship Type="http://schemas.openxmlformats.org/officeDocument/2006/relationships/slide" Target="/ppt/slides/slide3.xml" Id="Rf36dfba40e384467" /><Relationship Type="http://schemas.openxmlformats.org/officeDocument/2006/relationships/slide" Target="/ppt/slides/slide4.xml" Id="R3cedd8cb2aa141d6" /><Relationship Type="http://schemas.openxmlformats.org/officeDocument/2006/relationships/slide" Target="/ppt/slides/slide5.xml" Id="R77b7efa47d044ef8" /><Relationship Type="http://schemas.openxmlformats.org/officeDocument/2006/relationships/slide" Target="/ppt/slides/slide6.xml" Id="R4e3cdf7d89e54f5e" /><Relationship Type="http://schemas.openxmlformats.org/officeDocument/2006/relationships/slide" Target="/ppt/slides/slide7.xml" Id="Ra8317d4a6365434b" /><Relationship Type="http://schemas.openxmlformats.org/officeDocument/2006/relationships/slide" Target="/ppt/slides/slide8.xml" Id="R0de56d2c3a9746aa" /><Relationship Type="http://schemas.openxmlformats.org/officeDocument/2006/relationships/slide" Target="/ppt/slides/slide9.xml" Id="Re0491dd6842e4fd5" /><Relationship Type="http://schemas.openxmlformats.org/officeDocument/2006/relationships/slide" Target="/ppt/slides/slide10.xml" Id="R3029eb550d9e4e71" /><Relationship Type="http://schemas.openxmlformats.org/officeDocument/2006/relationships/slide" Target="/ppt/slides/slide11.xml" Id="R251586be02504a6a" /><Relationship Type="http://schemas.openxmlformats.org/officeDocument/2006/relationships/slide" Target="/ppt/slides/slide12.xml" Id="Rb33518fe82a34bd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5bd09c9ad034fb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e2c080bad5e4670" /><Relationship Type="http://schemas.openxmlformats.org/officeDocument/2006/relationships/notesMaster" Target="/ppt/notesMasters/notesMaster1.xml" Id="R679cbd040637426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0664d2ed6e4e85" /><Relationship Type="http://schemas.openxmlformats.org/officeDocument/2006/relationships/notesMaster" Target="/ppt/notesMasters/notesMaster1.xml" Id="R94c1f61ee9c14d2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d049835f3274235" /><Relationship Type="http://schemas.openxmlformats.org/officeDocument/2006/relationships/notesMaster" Target="/ppt/notesMasters/notesMaster1.xml" Id="R8d4e641c04a042b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b2dc6721bd6484e" /><Relationship Type="http://schemas.openxmlformats.org/officeDocument/2006/relationships/notesMaster" Target="/ppt/notesMasters/notesMaster1.xml" Id="Rd3733a3654194e7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0c9fb5d638747df" /><Relationship Type="http://schemas.openxmlformats.org/officeDocument/2006/relationships/notesMaster" Target="/ppt/notesMasters/notesMaster1.xml" Id="Rd8dec86abceb43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040eb14641d4c8c" /><Relationship Type="http://schemas.openxmlformats.org/officeDocument/2006/relationships/notesMaster" Target="/ppt/notesMasters/notesMaster1.xml" Id="Rb6384782d0d04a9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0f3fbc8539466c" /><Relationship Type="http://schemas.openxmlformats.org/officeDocument/2006/relationships/notesMaster" Target="/ppt/notesMasters/notesMaster1.xml" Id="Re63ae3d18ddb40a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280e65e44764fdc" /><Relationship Type="http://schemas.openxmlformats.org/officeDocument/2006/relationships/notesMaster" Target="/ppt/notesMasters/notesMaster1.xml" Id="Rf95df968b94041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649cd8fb0174a5b" /><Relationship Type="http://schemas.openxmlformats.org/officeDocument/2006/relationships/notesMaster" Target="/ppt/notesMasters/notesMaster1.xml" Id="R6b7cf66fdc2a4e6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1196b7db65a4448" /><Relationship Type="http://schemas.openxmlformats.org/officeDocument/2006/relationships/notesMaster" Target="/ppt/notesMasters/notesMaster1.xml" Id="Rb7171f88801744c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e01035f76a94392" /><Relationship Type="http://schemas.openxmlformats.org/officeDocument/2006/relationships/notesMaster" Target="/ppt/notesMasters/notesMaster1.xml" Id="R3427088baf1a4d4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cebd8be2f354c77" /><Relationship Type="http://schemas.openxmlformats.org/officeDocument/2006/relationships/notesMaster" Target="/ppt/notesMasters/notesMaster1.xml" Id="Red02ea343e674b8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Server v0.1.8 project documentation.</a:t>
            </a:r>
          </a:p>
          <a:p xmlns:a="http://schemas.openxmlformats.org/drawingml/2006/main">
            <a:r>
              <a:t>- 1C extension v0.4.24 project files.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v0.1.8 systemd unit, health endpoint, PostgreSQL stock state, retry and skip logic.</a:t>
            </a:r>
          </a:p>
          <a:p xmlns:a="http://schemas.openxmlformats.org/drawingml/2006/main">
            <a:r>
              <a:t>- Monitoring values on this slide are illustrative status labels, not customer production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Server v0.1.8 replication guide prepared for isolated customer deployment.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Synthesis of Marketplace Bridge Server v0.1.8 and 1C extension v0.4.24 capabilities.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v0.1.8 README: purpose and architecture.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v0.1.8 README: architecture and one-worker scheduler constraint.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v0.1.8 order_service.py: idempotent upsert, ACK, WB cancellation handling.</a:t>
            </a:r>
          </a:p>
          <a:p xmlns:a="http://schemas.openxmlformats.org/drawingml/2006/main">
            <a:r>
              <a:t>- Marketplace Bridge v0.1.8 README: free stock formula.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v0.1.8 allocation.py and README: default distribution examples.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1C screenshot: 4bdd03b4-d5c4-4653-89dd-625e399102e6.png.</a:t>
            </a:r>
          </a:p>
          <a:p xmlns:a="http://schemas.openxmlformats.org/drawingml/2006/main">
            <a:r>
              <a:t>- 1C extension v0.4.24 project files.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- 1C extension v0.4.24 settings constants and order form module.</a:t>
            </a:r>
          </a:p>
          <a:p xmlns:a="http://schemas.openxmlformats.org/drawingml/2006/main">
            <a:r>
              <a:t>- Marketplace Bridge v0.1.8 order price handling.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label layout screenshot: df72991d-a4dc-4356-acef-911f38456013.png.</a:t>
            </a:r>
          </a:p>
          <a:p xmlns:a="http://schemas.openxmlformats.org/drawingml/2006/main">
            <a:r>
              <a:t>- 1C extension v0.4.24 common label template.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Marketplace Bridge v0.1.8 extended stock report schema and status translation.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2944c4d0d423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0ba7a77e7754229" /><Relationship Type="http://schemas.openxmlformats.org/officeDocument/2006/relationships/slideLayout" Target="/ppt/slideLayouts/slideLayout1.xml" Id="Rf92c946eaa7b40b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c946eaa7b40b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0a14a82e4099" /><Relationship Type="http://schemas.openxmlformats.org/officeDocument/2006/relationships/notesSlide" Target="/ppt/notesSlides/notesSlide1.xml" Id="R2b5f38e59e634ff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dd74e6304c9d" /><Relationship Type="http://schemas.openxmlformats.org/officeDocument/2006/relationships/notesSlide" Target="/ppt/notesSlides/notesSlide10.xml" Id="Re847c8a64a194ec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dc56a8bf4f1e" /><Relationship Type="http://schemas.openxmlformats.org/officeDocument/2006/relationships/notesSlide" Target="/ppt/notesSlides/notesSlide11.xml" Id="R14339932fef8420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d48cb1e8413f" /><Relationship Type="http://schemas.openxmlformats.org/officeDocument/2006/relationships/notesSlide" Target="/ppt/notesSlides/notesSlide12.xml" Id="R83f829f87595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82ce486c4e6b" /><Relationship Type="http://schemas.openxmlformats.org/officeDocument/2006/relationships/notesSlide" Target="/ppt/notesSlides/notesSlide2.xml" Id="R353dd4212575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ede091bbc4501" /><Relationship Type="http://schemas.openxmlformats.org/officeDocument/2006/relationships/notesSlide" Target="/ppt/notesSlides/notesSlide3.xml" Id="R7b58087e52da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471e20704626" /><Relationship Type="http://schemas.openxmlformats.org/officeDocument/2006/relationships/notesSlide" Target="/ppt/notesSlides/notesSlide4.xml" Id="R63c6f22f627d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885b0ee444bd" /><Relationship Type="http://schemas.openxmlformats.org/officeDocument/2006/relationships/notesSlide" Target="/ppt/notesSlides/notesSlide5.xml" Id="R467e95f6da7d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98b81a104a7e" /><Relationship Type="http://schemas.openxmlformats.org/officeDocument/2006/relationships/image" Target="/ppt/media/image.png" Id="R7655a364f1514226" /><Relationship Type="http://schemas.openxmlformats.org/officeDocument/2006/relationships/notesSlide" Target="/ppt/notesSlides/notesSlide6.xml" Id="R93bd790c0c1f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fc0725264d89" /><Relationship Type="http://schemas.openxmlformats.org/officeDocument/2006/relationships/notesSlide" Target="/ppt/notesSlides/notesSlide7.xml" Id="R860a4fc8fb6a460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6d41bc774952" /><Relationship Type="http://schemas.openxmlformats.org/officeDocument/2006/relationships/image" Target="/ppt/media/image2.png" Id="Rda07c97f8d724e03" /><Relationship Type="http://schemas.openxmlformats.org/officeDocument/2006/relationships/notesSlide" Target="/ppt/notesSlides/notesSlide8.xml" Id="Rc2763a2f316840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39106f764ea7" /><Relationship Type="http://schemas.openxmlformats.org/officeDocument/2006/relationships/notesSlide" Target="/ppt/notesSlides/notesSlide9.xml" Id="R621d95f67f5c473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C1F2B9-6694-40AE-9996-D7E80235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65F438-FE9F-4057-9F87-929B206CD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96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MARKETPLACE BRIDGE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A0BC11-A130-4539-8D06-EC67F8A1C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314450"/>
            <a:ext cx="68580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45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Один контур для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45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1С, WB и OZON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88A1E0-825A-4A4E-A454-CEAD9550B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76600"/>
            <a:ext cx="7239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8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Заказы, резервы, остатки, документы и этикетки —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8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в управляемой системе обмена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22E0C2-12FA-42A9-91AF-DC7793BDD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2860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9DD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E5A5F5-CA1D-4C1A-A30F-009BBFDD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9050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03C072-B5DB-48A8-BAEB-ABB0A19DC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905000"/>
            <a:ext cx="7810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84ADAA-A3A0-4FFF-9040-7301B378C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809750"/>
            <a:ext cx="971550" cy="971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C5A40D-1BAF-44BB-A716-DF2C93C10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809750"/>
            <a:ext cx="9715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FB95BD-0211-4B81-BF62-666E4EC88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4097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935B11-726A-4155-80CC-1328CD760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409700"/>
            <a:ext cx="723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WB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C7C98B-EFF9-424E-A0D7-234E9F559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6479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C4948C-7EBD-43B9-A13E-DB696FCB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647950"/>
            <a:ext cx="8763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OZON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91D3E3-D7B9-4A73-9D63-8CBF9283B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133600"/>
            <a:ext cx="53340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4C80B3-8C7D-48E6-A57E-7A4A067BA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952625"/>
            <a:ext cx="6096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6730E2-A50D-45C0-920A-D1C843921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809875"/>
            <a:ext cx="6096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E7F5D8-E115-4E0A-8DEB-5044011CD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9245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Рабочая версия сервера v0.1.8 · расширение 1С v0.4.24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48EE6D-8B42-45B2-ABAB-341AC7917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6457950"/>
            <a:ext cx="1066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D7192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2707155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E33ED7C-0C52-4266-B681-E64E1D03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НАДЕЖНОСТЬ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A4484A-4B2F-4F98-AB21-F7485576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Обмен контролируется и восстанавливается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11BC1C-82D3-4E37-8DEF-B523DF4CE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8B85ED-ADE3-43EE-96A5-99D2A961B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8BAF32-73AE-4B80-AA68-F5BD52464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811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Защитные механизмы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B4F0F4-A96B-4295-BA44-287961FAB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28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5D1522-9A94-4DBB-BC44-5DF2E605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52650"/>
            <a:ext cx="4533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HTTPS и отдельный интеграционный токен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41557C-B890-4713-AA01-ECDF1D06D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4A2F2D-1153-48F8-BC04-251C8F9B5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43200"/>
            <a:ext cx="4533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PostgreSQL хранит состояние каждой отправки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58C4D0-C520-4CC1-A120-AD783D21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09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4C9377-AA69-4E25-8FC7-15BA4B0AF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33750"/>
            <a:ext cx="4533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Идемпотентные заказы и ACK без повторного резерва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4F75D1-73AB-4850-BDBE-B310B9E7B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E52C35-FD66-4AF3-A3DD-11095BCA6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38600"/>
            <a:ext cx="453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Пакетная отправка и изоляция проблемных товаров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CB609B-7413-4D8F-ACDC-A42B5982F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00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F3B6A0-02DF-4942-BD52-D90F1891F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724400"/>
            <a:ext cx="4533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Повторные попытки с учетом лимитов API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A84378-0987-4A59-9875-501DF4DB6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91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C93AE1-5107-4BC2-B3B5-D942FDF31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314950"/>
            <a:ext cx="4533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systemd автоматически поднимает сервис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149F96-D89A-4C3F-BB1F-AD3AA083F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581150"/>
            <a:ext cx="4800600" cy="39052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D34E15-3FCC-4AE6-B81B-9E844A66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478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CONTROL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9386E7-186A-4286-8D5F-977810C57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190750"/>
            <a:ext cx="421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1454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7DA3238-A846-406E-A1C2-995F45231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765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EB4B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EB4BC"/>
                </a:solidFill>
                <a:latin typeface="Arial"/>
                <a:ea typeface="Arial"/>
                <a:cs typeface="Arial"/>
              </a:rPr>
              <a:t>service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7DBBEC-5954-48E0-A2F5-93AFC7493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476500"/>
            <a:ext cx="139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AD59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AD59A"/>
                </a:solidFill>
                <a:latin typeface="Arial"/>
                <a:ea typeface="Arial"/>
                <a:cs typeface="Arial"/>
              </a:rPr>
              <a:t>active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5D545A-1C1E-42DA-A2EC-48D289DAD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9718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EB4B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EB4BC"/>
                </a:solidFill>
                <a:latin typeface="Arial"/>
                <a:ea typeface="Arial"/>
                <a:cs typeface="Arial"/>
              </a:rPr>
              <a:t>health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915DAD-EA07-43A3-88C4-EA85D3B91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71800"/>
            <a:ext cx="139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AD59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AD59A"/>
                </a:solidFill>
                <a:latin typeface="Arial"/>
                <a:ea typeface="Arial"/>
                <a:cs typeface="Arial"/>
              </a:rPr>
              <a:t>ok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591131B-2446-47B2-8917-275B0F331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67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EB4B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EB4BC"/>
                </a:solidFill>
                <a:latin typeface="Arial"/>
                <a:ea typeface="Arial"/>
                <a:cs typeface="Arial"/>
              </a:rPr>
              <a:t>database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8140600-057A-4FA6-8DDA-0CDD6DC8B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467100"/>
            <a:ext cx="139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AD59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AD59A"/>
                </a:solidFill>
                <a:latin typeface="Arial"/>
                <a:ea typeface="Arial"/>
                <a:cs typeface="Arial"/>
              </a:rPr>
              <a:t>ok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0F5CBDD-E6E9-4AC4-9A15-56EFAC1C0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624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EB4B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EB4BC"/>
                </a:solidFill>
                <a:latin typeface="Arial"/>
                <a:ea typeface="Arial"/>
                <a:cs typeface="Arial"/>
              </a:rPr>
              <a:t>stock sync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E06680-94B1-40B4-A97C-17C0A8643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962400"/>
            <a:ext cx="1790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WB + OZON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B30C40-29F8-4F98-9D60-7B6B0EFB8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4577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EB4B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AEB4BC"/>
                </a:solidFill>
                <a:latin typeface="Arial"/>
                <a:ea typeface="Arial"/>
                <a:cs typeface="Arial"/>
              </a:rPr>
              <a:t>last error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077C718-ED8B-4BC0-AC64-109314B95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457700"/>
            <a:ext cx="139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5AD59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AD59A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E9A213-93C6-4D0C-A191-8387F3220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953000"/>
            <a:ext cx="421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1454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D9D3360-1356-43DD-AFA0-F933704F2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1054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AEB4BC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AEB4BC"/>
                </a:solidFill>
                <a:latin typeface="Arial"/>
                <a:ea typeface="Arial"/>
                <a:cs typeface="Arial"/>
              </a:rPr>
              <a:t>Журнал · SQL-сводки · API-отчет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2A1F64C-5397-4A2E-ADB5-F411FCC99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91200"/>
            <a:ext cx="20383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6F0"/>
          </a:solidFill>
          <a:ln xmlns:a="http://schemas.openxmlformats.org/drawingml/2006/main" w="0">
            <a:solidFill>
              <a:srgbClr val="EAF6F0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93A67E-A54A-4DB0-A379-A8849845F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91200"/>
            <a:ext cx="2038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18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18A5A"/>
                </a:solidFill>
                <a:latin typeface="Arial"/>
                <a:ea typeface="Arial"/>
                <a:cs typeface="Arial"/>
              </a:rPr>
              <a:t>контроль до штрихкода</a:t>
            </a:r>
          </a:p>
        </p:txBody>
      </p:sp>
    </p:spTree>
    <p:extLst>
      <p:ext uri="{BB962C8B-B14F-4D97-AF65-F5344CB8AC3E}">
        <p14:creationId xmlns:p14="http://schemas.microsoft.com/office/powerpoint/2010/main" val="177298510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1A9480-8924-4ADE-A4C4-A0688073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ТИРАЖИРОВАНИЕ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D19234-1133-4024-B974-D623399B9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347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Система готова к отдельному развертыванию у заказчика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6D2DBB-4B5A-4D6A-AC7C-C31B34B2D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1D1FBF-652C-4FF9-9B68-F72EAF3A0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069807-25C8-4C09-8EB4-6BE9E38A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162300"/>
            <a:ext cx="922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D9DDE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F89B81-0090-4774-9138-7ED812784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7622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55E43B-BA0A-4AA0-9DAC-C4D5AAB2F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762250"/>
            <a:ext cx="8001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DD7815-185A-43F6-91A1-B4166D76E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71900"/>
            <a:ext cx="1600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Отдельный VPS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96F652-B51B-4DA2-84AF-A69FCC57D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Ubuntu 24.04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PostgreSQL · Nginx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EBE442-FA39-41B6-A20B-BD0E46651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622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53860A-38E2-4BFE-850B-148E4240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62250"/>
            <a:ext cx="8001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DFB8F1-AB5B-4F80-B8D6-88CAED96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771900"/>
            <a:ext cx="1600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Уникальные ключи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802BED-8E9A-4D38-B07C-FFD1CC927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4005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Свой домен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WB · OZON · 1С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609806-7E6C-4FAF-B3BF-16BACF5D0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622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640448-C1CB-46C0-AD9D-4A1003B9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62250"/>
            <a:ext cx="8001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80597E-D693-491A-B560-0B48DFA56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71900"/>
            <a:ext cx="1600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Тест без отправки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9585E4-ABE9-4808-A0A8-7834B97A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44005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Снимок 1С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Резервы · цели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673770-6367-456C-A359-73FC7B4D4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6225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DCA7CF-DE94-4658-ABC2-7D549F8F2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62250"/>
            <a:ext cx="8001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6191FD-F0DA-4BA1-9300-FF2DF92C6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771900"/>
            <a:ext cx="1600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Рабочий запуск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20A0D4-08FD-43A2-9684-677E77418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00550"/>
            <a:ext cx="1866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WB и OZON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включаются вместе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67C081-B8FC-4D76-AF69-27F51C286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410200"/>
            <a:ext cx="9334500" cy="609600"/>
          </a:xfrm>
          <a:prstGeom xmlns:a="http://schemas.openxmlformats.org/drawingml/2006/main" prst="roundRect">
            <a:avLst>
              <a:gd name="adj" fmla="val 281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4356D1-452B-42B6-9363-F8704E707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524500"/>
            <a:ext cx="8839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Один заказчик = один изолированный экземпляр, отдельная база и отдельные секреты</a:t>
            </a:r>
          </a:p>
        </p:txBody>
      </p:sp>
    </p:spTree>
    <p:extLst>
      <p:ext uri="{BB962C8B-B14F-4D97-AF65-F5344CB8AC3E}">
        <p14:creationId xmlns:p14="http://schemas.microsoft.com/office/powerpoint/2010/main" val="178949857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ACAD90-BB55-4841-80C2-B0459884A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A8F44B-AB72-4FF7-BF67-44FB55D82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905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MARKETPLACE BRIDGE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D6A761-FFBC-472D-BBB0-6D69B9C3F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333500"/>
            <a:ext cx="7810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9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Ежедневная работа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9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собрана в один контур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09E9CB-D0C5-46F7-B0A4-58B5708DB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4762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3C3765-4AC3-429B-A05F-FBB339DFB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909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Единый остаток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DA98FC-2D12-45C0-A6A4-F4819CEAD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90525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1С + резервы + цели площадок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C51396-286C-4856-8C61-79DD72E21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429000"/>
            <a:ext cx="4762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7DFF75-13FF-4CC8-A966-4D477D768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3909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Контролируемые заказы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DFB4C4-7E2A-4E8D-B8F3-B82E9850C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90525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документ, ACK и статусы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74D5C2-DF50-4994-8897-6A35D583D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429000"/>
            <a:ext cx="47625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5EB02C-3151-45D7-A656-D53510329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909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Прозрачная диагностика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EFC331-9D94-4933-998F-FE7EEBD77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0525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отчет, ошибки и журнал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EC885B-AB6E-4A3F-9FFC-E0E85A9AA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19700"/>
            <a:ext cx="10458450" cy="685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38A51B-B8BD-4557-973A-7A43447F4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334000"/>
            <a:ext cx="9886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Готов к пилотному развертыванию у нового заказчика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375FF0-03D3-410D-AAC0-C12579506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457950"/>
            <a:ext cx="10458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D7192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4668330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5FDDAAA-8D8D-4E7D-8CBF-4947A6860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ЗАДАЧА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495623-0127-4F62-9D44-2AD95FF45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Один остаток вместо трех несвязанных систем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13C735-1FF0-4FDB-B431-F6D31DC87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162260-DC86-4E0E-9796-B3AB52277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D17E11-1B1C-4CDF-80B8-50DAF9279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6210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Без связующего слоя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FA7F26-0BE7-499A-907A-FB4E55F78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38375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6F8"/>
          </a:solidFill>
          <a:ln xmlns:a="http://schemas.openxmlformats.org/drawingml/2006/main" w="0">
            <a:solidFill>
              <a:srgbClr val="F5F6F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C04577-CC65-4E5E-8240-5C4AD558F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38375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1С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07E0E4-8912-4AB0-BA82-4C741D4A1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6F8"/>
          </a:solidFill>
          <a:ln xmlns:a="http://schemas.openxmlformats.org/drawingml/2006/main" w="0">
            <a:solidFill>
              <a:srgbClr val="F5F6F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1F4055-493D-4EF7-92C8-CA1C92BC5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52625"/>
            <a:ext cx="7810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80FD68-E5CC-42E5-BE96-A47E58546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90875"/>
            <a:ext cx="895350" cy="895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F6F8"/>
          </a:solidFill>
          <a:ln xmlns:a="http://schemas.openxmlformats.org/drawingml/2006/main" w="0">
            <a:solidFill>
              <a:srgbClr val="F5F6F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143200-FDA2-46E0-8859-9B1A8B403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190875"/>
            <a:ext cx="895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OZON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5A59DA-BE7E-4921-A49C-ABD0018D3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33625"/>
            <a:ext cx="628650" cy="304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9DDE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FED365-62EE-4AC7-8D49-FD82095ED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781300"/>
            <a:ext cx="628650" cy="7810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9DDE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C67A65-D01C-4DA1-AF07-AAC4C04F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243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90E1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A90E15"/>
                </a:solidFill>
                <a:latin typeface="Arial"/>
                <a:ea typeface="Arial"/>
                <a:cs typeface="Arial"/>
              </a:rPr>
              <a:t>Ручные сверки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52EC5A-7DF9-46C8-A243-D9BAF4A64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43450"/>
            <a:ext cx="3619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42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Разные цифры остатков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42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Риск двойной продажи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42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Повторная работа менеджера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19D022-DA3F-414C-AAF4-EEBC24B8B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504950"/>
            <a:ext cx="38100" cy="449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D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37DE8A-3930-42AE-9B0F-512E10D5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5621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С Marketplace Bridge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7E4424-D5D8-4199-B807-D25014A2A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419350"/>
            <a:ext cx="895350" cy="895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E12C27-B336-45DF-9E2D-A6ED5BF7A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419350"/>
            <a:ext cx="895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3AD7FC-3F4D-47EB-945A-664595953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695575"/>
            <a:ext cx="6858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D9549D-889F-47A2-BBE4-4B4DF62A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2860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F1E07F-4C80-41C5-8B9A-D2009C3C0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286000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MB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22DDB7-5200-40F0-A8DF-6ADF1CD9B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00300"/>
            <a:ext cx="723900" cy="238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A3D9A5-EA2B-4501-9D90-EBCA6B8B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62300"/>
            <a:ext cx="723900" cy="238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CC6F8B-3A52-4098-8469-AADA686F2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0193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61F7E3-DA4B-44EA-A8F3-C9685AF85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019300"/>
            <a:ext cx="7810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WB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163B68-6200-4041-810E-DDC0769F7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105150"/>
            <a:ext cx="895350" cy="895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1FACB56-EF99-4F3F-A233-53F10F4DE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105150"/>
            <a:ext cx="895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OZON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DA4E86-870B-47FD-96E4-3510BD33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3243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18A5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18A5A"/>
                </a:solidFill>
                <a:latin typeface="Arial"/>
                <a:ea typeface="Arial"/>
                <a:cs typeface="Arial"/>
              </a:rPr>
              <a:t>Автоматический контур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B448B54-1F29-4E9E-9AE7-22F9E5C5A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838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2E62C9-FB0F-4878-845E-0A4AB26E3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762500"/>
            <a:ext cx="510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1С остается источником фактического остатка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0A127CD-640A-4A3F-89E9-97F92753B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2959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15B163B-C42A-40D5-970C-4EE937B70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219700"/>
            <a:ext cx="510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Заказы площадок формируют оперативные резервы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946554D-3943-4539-B918-6A3AF5DA0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753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9C2745C-AF38-4285-BE15-09AD84BEA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676900"/>
            <a:ext cx="510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На WB и OZON отправляются рассчитанные цели</a:t>
            </a:r>
          </a:p>
        </p:txBody>
      </p:sp>
    </p:spTree>
    <p:extLst>
      <p:ext uri="{BB962C8B-B14F-4D97-AF65-F5344CB8AC3E}">
        <p14:creationId xmlns:p14="http://schemas.microsoft.com/office/powerpoint/2010/main" val="9070141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423F704-9A1A-4C31-9A21-A1623364D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E7D8A9-9BE3-431A-A766-384C06D2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1С остается источником истины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BB423C-1E27-43A7-BDDA-E83F70C17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8452A2-9369-4739-A7E5-DE006601C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6D0A15-3A73-437D-B899-0DFE58D39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76550"/>
            <a:ext cx="81915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D366A0-F0B1-4C38-9619-44CC452A3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343150"/>
            <a:ext cx="952500" cy="238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29DA59-95F9-45CC-89CD-B2A81986A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581400"/>
            <a:ext cx="952500" cy="238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AB9950-97C6-4E47-8904-7423AFF80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591050"/>
            <a:ext cx="285750" cy="6858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237445-B95D-436A-A341-1AABB791C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1962150" cy="2152650"/>
          </a:xfrm>
          <a:prstGeom xmlns:a="http://schemas.openxmlformats.org/drawingml/2006/main" prst="roundRect">
            <a:avLst>
              <a:gd name="adj" fmla="val 106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D9DDE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539EB1-6205-4551-9AC2-33C9B4CC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238125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6B8C82-2DBA-4A66-9C70-791C10DF3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2381250"/>
            <a:ext cx="8763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BB49D2-8655-4EB2-8DCC-EB10908EC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57575"/>
            <a:ext cx="1543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8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Фактические остатки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Номенклатура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Заказы покупателей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F927B6-3BB5-4310-BA3F-34F212E2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676400"/>
            <a:ext cx="3086100" cy="3086100"/>
          </a:xfrm>
          <a:prstGeom xmlns:a="http://schemas.openxmlformats.org/drawingml/2006/main" prst="roundRect">
            <a:avLst>
              <a:gd name="adj" fmla="val 80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D7192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1741D4-973D-465C-8950-ACEA3C951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952625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ED802B8-CF1D-4D73-AE78-5FC6CF0A3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9526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MB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321359-5E85-4A78-9D46-0B42E030A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3147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Marketplace Bridge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2C5604-044B-497F-8339-C9BCC076A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762375"/>
            <a:ext cx="2171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35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API · резервы · расчет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35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сопоставления · журнал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11C01A-B6ED-49F7-8E94-AC48B1EB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95450"/>
            <a:ext cx="1943100" cy="1676400"/>
          </a:xfrm>
          <a:prstGeom xmlns:a="http://schemas.openxmlformats.org/drawingml/2006/main" prst="roundRect">
            <a:avLst>
              <a:gd name="adj" fmla="val 1136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D9DDE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C33FBB-B8CA-426D-A51F-28DD26A6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4310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21B4FA-053F-4B7D-87DC-80D7D22C0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43100"/>
            <a:ext cx="8191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WB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11BC6D-357B-421A-90C0-BD44A909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857500"/>
            <a:ext cx="1371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235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Новые задания</a:t>
            </a:r>
          </a:p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Статусы</a:t>
            </a:r>
          </a:p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Остатки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A1BFFA-15AE-4216-B268-09593DF43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543300"/>
            <a:ext cx="1943100" cy="1676400"/>
          </a:xfrm>
          <a:prstGeom xmlns:a="http://schemas.openxmlformats.org/drawingml/2006/main" prst="roundRect">
            <a:avLst>
              <a:gd name="adj" fmla="val 1136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D9DDE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78CA0C-9B5F-48F0-8279-E5AF91989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781425"/>
            <a:ext cx="971550" cy="971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39DAF5-8A37-4C8E-9776-4061F08F9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781425"/>
            <a:ext cx="9715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OZON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D7135F-57BD-4308-AEED-31780798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686300"/>
            <a:ext cx="1371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235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FBS-отправления</a:t>
            </a:r>
          </a:p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Статусы</a:t>
            </a:r>
          </a:p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Остатки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55EA8B-7236-46CB-A83A-6A073284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314950"/>
            <a:ext cx="2038350" cy="590550"/>
          </a:xfrm>
          <a:prstGeom xmlns:a="http://schemas.openxmlformats.org/drawingml/2006/main" prst="roundRect">
            <a:avLst>
              <a:gd name="adj" fmla="val 25806"/>
            </a:avLst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E57C14-F0AA-45FC-8AA9-DF602CC7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314950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PostgreSQL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7EF80E-BEFB-4CBA-938A-61C753916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28600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68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HTTPS + интеграционный токен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FF739B-C8FB-4F2C-9B72-38465D447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9085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Uvicorn: 1 worker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Scheduler внутри сервиса</a:t>
            </a:r>
          </a:p>
        </p:txBody>
      </p:sp>
    </p:spTree>
    <p:extLst>
      <p:ext uri="{BB962C8B-B14F-4D97-AF65-F5344CB8AC3E}">
        <p14:creationId xmlns:p14="http://schemas.microsoft.com/office/powerpoint/2010/main" val="150800809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5ED9FC0-4438-4B4A-8A6A-A05E5FD42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ЗАКАЗЫ И РЕЗЕРВЫ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435268-47B8-4A72-9803-D7AA95501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Каждый заказ сразу уменьшает свободный остаток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C36DEA-FE18-4270-B82C-ABA37A40E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B26B26-760F-4544-8570-4BEB9D5D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CE37F5-CD8B-44F2-A1BB-017E2B5D8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14500"/>
            <a:ext cx="342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Свободный остаток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E37F72-B8E4-4CEE-B998-78280F146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5095875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5F6F8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0C9BC0-4CD4-47D3-9189-DDF82EF1F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581275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Остаток 1С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627DBD-E662-45A1-AFEE-F8CBBC0E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3175" y="2581275"/>
            <a:ext cx="342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DFC0B1-3771-42C8-A634-53A145A7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2581275"/>
            <a:ext cx="1257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Резерв WB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C6C7D2-6909-474D-A6F4-200495193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2581275"/>
            <a:ext cx="342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52E813-8792-4466-9CF5-A18BE8C9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581275"/>
            <a:ext cx="148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Резерв OZON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1AF371-6C27-4B46-8A37-2A97E575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5752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= доступно для распределения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F96A93-FE4B-41CD-A237-523CEFD27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243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9F8E97-1980-4366-8476-25DC216EA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48100"/>
            <a:ext cx="472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Повторный polling не создает дубль заказа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AFF366-4E9A-4BEA-BB74-500C4FAAD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196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2BFFBC-4C1E-4EC9-B391-9262C653F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43400"/>
            <a:ext cx="472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ACK от 1С снимает временный резерв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8613A3-A93C-44D7-AF1A-22CB47988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149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B9D9BD-514D-4973-A2A6-39F222941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838700"/>
            <a:ext cx="4724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Отмена WB освобождает резерв автоматически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A1F159-6A38-43E6-9F23-A56E1D7A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483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61FFB3-7BD7-49B9-81DE-6C6138D74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372100"/>
            <a:ext cx="4724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Проданный заказ без ACK остается под контролем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6D2159-37FA-4314-A48B-4ABA0A660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038350"/>
            <a:ext cx="285750" cy="619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61E642-7131-41F9-A2E6-CDE6F6F15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48025"/>
            <a:ext cx="285750" cy="619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24DA6C-A286-4A58-B514-CE5B42A22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4457700"/>
            <a:ext cx="285750" cy="6191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1D0647-0B42-4E2A-BA6F-6D8297C0E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002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9151449-191C-49E0-8808-F4DF0B3B8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0020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70DC23D-05FD-45A4-9F3C-B9BABA21E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Заказ получен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2B1FD0-A5DF-4096-B8A8-EE6455BAB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07645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WB / OZON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86190D4-99BC-4E18-920B-3730C8B0A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09875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F86B7B-6223-4448-9176-6FD82B163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809875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134A445-D7E7-4209-9285-5E027414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924175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Резерв создан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1615B5-AC33-4BC9-9D1B-FB2ABCB67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8612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до отражения заказа в 1С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659D6F-38A3-4517-A889-7FA2A7F68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195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E5C3AB3-40BD-4117-899C-1ADCF9835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19550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4CB5DA1-FB06-4C84-92AD-31F1C8F6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13385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Документ записан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FEB33AF-132D-416D-87BC-AF23A7FD5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4958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ЗаказПокупателя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0CE4290-89BD-4F84-9824-BC121912F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229225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8A5A"/>
          </a:solidFill>
          <a:ln xmlns:a="http://schemas.openxmlformats.org/drawingml/2006/main" w="0">
            <a:solidFill>
              <a:srgbClr val="218A5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C52ACE1-E861-4096-A071-296E8DAF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229225"/>
            <a:ext cx="64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6DC1E1E-5338-4C16-B635-D169D8C9D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343525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ACK подтвержден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9D6500D-F8F0-4527-B1C8-D13681107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705475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резерв снят</a:t>
            </a:r>
          </a:p>
        </p:txBody>
      </p:sp>
    </p:spTree>
    <p:extLst>
      <p:ext uri="{BB962C8B-B14F-4D97-AF65-F5344CB8AC3E}">
        <p14:creationId xmlns:p14="http://schemas.microsoft.com/office/powerpoint/2010/main" val="47054656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9D3CE72-646E-4BE9-93A4-E7621AE5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РАСПРЕДЕЛЕНИЕ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FCD5BB-02E2-40A1-94A1-38EDC184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Остаток делится по прозрачным правилам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CE3E2C-F4C3-4777-9AD2-DD8A955D0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608C4F-8B12-4DFE-906A-4AD09317B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B03760-8ECD-432D-A637-D95E9BE0D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81150"/>
            <a:ext cx="361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Политика по умолчанию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7337DF-9E45-430C-B1F0-3EF4DAB18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09775"/>
            <a:ext cx="9715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При одной свободной единице товар доступен на обеих площадках.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5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При нечетном остатке свыше единицы сохраняется страховой резерв.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2A112D-5C02-4A32-87B8-415AEF833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914650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93E6BC-3465-4E06-BD13-331D2FA37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91465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FB1236-A1E6-45D7-9353-374337A9F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671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свободно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AF58FC-46AD-41FD-AC17-C105B748A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053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DE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1A331E-5BD4-4864-BF54-45CC9F04F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053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 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AF7BA0-B6AB-4304-A040-8D1C2B4DC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505325"/>
            <a:ext cx="100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OZON  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AA84F4-2CCA-4559-AF2C-FC6457DA5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99110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резерв 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9AAB08-7ACE-405B-AC65-633EED351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914650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0FA33B-80F8-464B-9BFB-96C654240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91465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DB5797-13A1-46B7-B494-D0452981E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8671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свободно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D5D646-13F0-4F1D-812D-610D763E1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3053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D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3D9915-770A-40DC-B118-29C18587E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5053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 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5CF582-A52F-4CD8-8EB5-1CF8B98D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505325"/>
            <a:ext cx="100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OZON  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272197-4C12-4C9F-868D-011E7FC9F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99110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резерв 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55FB9A-5C0C-41D4-94FB-49CD0DC46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914650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15A725-C0BD-4368-811A-B169F9564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91465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5DE69B-D795-4A6F-8DEA-E013CA91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8671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свободно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A51257C-4004-43DF-8343-5BE025120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3053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DE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D959E6-F5C7-4879-94EB-1664FFDC8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5053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 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9CE6BA3-413F-4CF7-A784-D0129F044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505325"/>
            <a:ext cx="100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OZON  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262CBE-8C64-431E-9FE6-3C131C968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99110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резерв 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675B0C1-6650-44C3-8B4C-0A5F375B6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914650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6A42DF5-85CB-402D-9FF7-1E1122859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91465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DADDCA-772F-4551-AABB-31B2C2544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8671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свободно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A04705A-CF35-442B-BA5B-12D5C97A5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3053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D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D27D090-BC88-4DAF-98CD-764988A83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5053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 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ED05A76-690B-4240-A035-97FC14B9D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05325"/>
            <a:ext cx="100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OZON  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4FC81B9-9047-4E38-9BBE-618FADA9F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99110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резерв 1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6EBAE92-43C1-4D7A-BD26-02AA1AB8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914650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0">
            <a:solidFill>
              <a:srgbClr val="202124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47338EC-BBDA-42EB-A906-09807C7B0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91465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157A753-C84B-45D4-8FB0-D3A05DB99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8671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свободно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283F209-1ED3-44C1-A760-BE7D5EDE5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3053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DE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A66D147-A64D-4697-87C4-2FFD2DE19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505325"/>
            <a:ext cx="72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 4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4875506-E5AA-4FA7-B520-A9779D678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4505325"/>
            <a:ext cx="1009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OZON  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3F661A8-9FF5-4111-8109-ADBBB39F5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991100"/>
            <a:ext cx="1600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резерв 0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7D7B059-258E-4F43-AE04-EA204253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695950"/>
            <a:ext cx="104394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FCEBEC"/>
          </a:solidFill>
          <a:ln xmlns:a="http://schemas.openxmlformats.org/drawingml/2006/main" w="0">
            <a:solidFill>
              <a:srgbClr val="FCEBEC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B931D6A-7316-4859-AEDF-CE6A1BFE2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791200"/>
            <a:ext cx="998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A90E15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90E15"/>
                </a:solidFill>
                <a:latin typeface="Arial"/>
                <a:ea typeface="Arial"/>
                <a:cs typeface="Arial"/>
              </a:rPr>
              <a:t>Перед отправкой менеджер видит физический остаток, резервы, свободное количество и обе цели.</a:t>
            </a:r>
          </a:p>
        </p:txBody>
      </p:sp>
    </p:spTree>
    <p:extLst>
      <p:ext uri="{BB962C8B-B14F-4D97-AF65-F5344CB8AC3E}">
        <p14:creationId xmlns:p14="http://schemas.microsoft.com/office/powerpoint/2010/main" val="13422725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CEA3AF-A684-4547-8058-002F2C050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РАБОЧЕЕ МЕСТО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25009F-21CE-4BBA-B179-1450E44B0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Менеджер работает с заказами прямо в 1С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4EA1E8-0DAB-495B-A75D-FFD01BE50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DFD5C7-02E6-4A11-89A0-02ED0942C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9969A9-0A60-4B02-9DD1-5F4A92D94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90650"/>
            <a:ext cx="7715250" cy="4762500"/>
          </a:xfrm>
          <a:prstGeom xmlns:a="http://schemas.openxmlformats.org/drawingml/2006/main" prst="roundRect">
            <a:avLst>
              <a:gd name="adj" fmla="val 36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55a364f1514226"/>
          <a:srcRect xmlns:a="http://schemas.openxmlformats.org/drawingml/2006/main" l="0" t="1911" r="0" b="19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" y="1504950"/>
            <a:ext cx="7486650" cy="4533900"/>
          </a:xfrm>
          <a:prstGeom xmlns:a="http://schemas.openxmlformats.org/drawingml/2006/main" prst="roundRect">
            <a:avLst>
              <a:gd name="adj" fmla="val 2521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E3DB5D-10E6-45B7-AC8B-3CD2FFE7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6383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Единая форма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020820-82CD-428A-BA4E-E25B6BAF5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228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698D85-C638-4EFD-86D2-A6DE85270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1526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Отдельные вкладки WB и OZON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A67F1F-C2CC-47D8-9392-4090A135A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8765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E29B59-5AAB-4A12-8075-16BE941ED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8003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Только актуальные рабочие заказы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A042A8-DF50-4794-A7AD-E8D55B1A0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524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E4F36D-8C71-4952-B19A-417DE353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448050"/>
            <a:ext cx="2438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Цена и валюта приходят с площадки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AA72F0-899B-463E-9993-D702FBC1E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248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6614D0-89EA-4CB5-A483-926CE78DC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71950"/>
            <a:ext cx="2438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Выбор нескольких строк перед созданием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05C11A-2A41-4AFC-9135-BD3F3DD40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5010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AAB75D-389F-4557-8222-B2AA24DE4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933950"/>
            <a:ext cx="2438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Диагностика обновления на форме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E45CC8-591D-4355-B322-7223CB3A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619750"/>
            <a:ext cx="1866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6F0"/>
          </a:solidFill>
          <a:ln xmlns:a="http://schemas.openxmlformats.org/drawingml/2006/main" w="0">
            <a:solidFill>
              <a:srgbClr val="EAF6F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063916-9087-4A89-B6A7-2A8AD6CCE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619750"/>
            <a:ext cx="1866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18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18A5A"/>
                </a:solidFill>
                <a:latin typeface="Arial"/>
                <a:ea typeface="Arial"/>
                <a:cs typeface="Arial"/>
              </a:rPr>
              <a:t>интерфейс 1С</a:t>
            </a:r>
          </a:p>
        </p:txBody>
      </p:sp>
    </p:spTree>
    <p:extLst>
      <p:ext uri="{BB962C8B-B14F-4D97-AF65-F5344CB8AC3E}">
        <p14:creationId xmlns:p14="http://schemas.microsoft.com/office/powerpoint/2010/main" val="146635474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C301CF7-4507-4DEE-B6C7-E5D60E36D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ДОКУМЕНТЫ 1С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790692-02DC-4E4A-8F8A-B4D314EB3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Заказ покупателя создается без шаблона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655C10-A6C5-48BA-8E5B-CDC5C83C4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1F7774-ACFA-4B82-84D5-17D1735FD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5EB455-3877-4280-ABA4-7C043AC5C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419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Настройки задаются один раз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323358-A882-4C98-8B74-479C77789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24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436A0F-EFB4-4859-837B-3AEB6AD55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47900"/>
            <a:ext cx="3295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Организация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0E6510-D7B6-4A68-8CE7-615CB2AF7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38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D4FB09-7FE8-420E-85BB-AC6FDBE00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62250"/>
            <a:ext cx="3486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Магазин и склад документа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D47164-356C-4FC6-B6E8-678144EDD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52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38325A-858C-4E69-81B2-33D5FE9B1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276600"/>
            <a:ext cx="3486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Отдельный контрагент WB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CD7DB9-BC5E-4ADD-BDB3-F59D766FD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671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6746DE-EC68-44E6-92A0-E533F8697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90950"/>
            <a:ext cx="3486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Отдельный контрагент OZON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50ED9B-D8C0-45D8-B7BE-0A432C03B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815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5280E1-0D7C-40A9-ABCA-8DFDBE99F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05300"/>
            <a:ext cx="3486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Правила НДС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024532-1FE3-4880-B492-2E327C18A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95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CC1BC6-1E74-4986-9E18-964F1E736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19650"/>
            <a:ext cx="3962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Префикс штрихкода и параметры обмена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5C657B-697A-4D30-AD7B-445166C7D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162300"/>
            <a:ext cx="914400" cy="3048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9E379F-0DC4-4583-B40A-997794B6F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562100"/>
            <a:ext cx="4781550" cy="4324350"/>
          </a:xfrm>
          <a:prstGeom xmlns:a="http://schemas.openxmlformats.org/drawingml/2006/main" prst="roundRect">
            <a:avLst>
              <a:gd name="adj" fmla="val 484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D9DDE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D9E4B2-0D33-4E2E-8CB0-7A28479B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562100"/>
            <a:ext cx="4781550" cy="590550"/>
          </a:xfrm>
          <a:prstGeom xmlns:a="http://schemas.openxmlformats.org/drawingml/2006/main" prst="roundRect">
            <a:avLst>
              <a:gd name="adj" fmla="val 35484"/>
            </a:avLst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D2349C-2F56-400B-AC04-405D44F2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952625"/>
            <a:ext cx="4781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B6A339-F636-4747-9F87-4137C6304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67640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Заказ покупателя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C0624C-CE3C-4DEB-A0C2-F1FC71B20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574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Организация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D79D83-DA87-44B7-8F24-58A52FB42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4574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из настроек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3A9B54-2BCC-47EF-BDB8-C8DB5F02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828925"/>
            <a:ext cx="396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DAA70B-9451-409B-BEB7-80129BE0E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38475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Контрагент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5A8268-E8A6-4687-A11F-FCD05D86B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0384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или OZON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F7FD0C9-CFC6-4C0A-9BB0-E71CB552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09950"/>
            <a:ext cx="396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FE5CD97-A3F7-42D4-B6FD-EB763E4C9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6195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Товар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8F8A0C7-DA07-4D94-B7A1-736037B69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6195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по штрихкоду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DC6FD46-AA45-4D28-A688-365B3DEC7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990975"/>
            <a:ext cx="396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2BE07A1-93A9-4247-A5D9-962083C84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200525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Количество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1149075-4198-4CF0-853A-FF94AC924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2005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из заказа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32FC6D7-4FB6-4A6B-850F-CA98DCD6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572000"/>
            <a:ext cx="396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A21AD75-E9B7-47DF-ABDD-0A38BD474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7815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Цена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3638AF2-1F2E-4939-9DC0-2A11586F6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7815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с площадки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5066EFC-9963-494C-9AB6-1847122DC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17907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6F0"/>
          </a:solidFill>
          <a:ln xmlns:a="http://schemas.openxmlformats.org/drawingml/2006/main" w="0">
            <a:solidFill>
              <a:srgbClr val="EAF6F0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3BD8430-46C1-473E-B615-030C20731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18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18A5A"/>
                </a:solidFill>
                <a:latin typeface="Arial"/>
                <a:ea typeface="Arial"/>
                <a:cs typeface="Arial"/>
              </a:rPr>
              <a:t>запись → ACK</a:t>
            </a:r>
          </a:p>
        </p:txBody>
      </p:sp>
    </p:spTree>
    <p:extLst>
      <p:ext uri="{BB962C8B-B14F-4D97-AF65-F5344CB8AC3E}">
        <p14:creationId xmlns:p14="http://schemas.microsoft.com/office/powerpoint/2010/main" val="15766253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D814F85-EFBC-490B-8162-0F1BF217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ПЕЧАТЬ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17A245-018B-4107-A1D6-00FA61A0A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Этикетки печатаются в том же рабочем окне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9EA0D4-6F96-4ECD-A5AF-1B529C6A4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3EC4E5-1889-4A26-AB05-209340A0F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773274-9539-4FF5-BD35-A8C8B4BAD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1925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Подготовлено для принтера этикеток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90EEBA-69F2-4BD5-96F4-ACF4CC7BB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14550"/>
            <a:ext cx="476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7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Макет 58 × 40 мм формируется в 1С по выбранным строкам заказа.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220BD3-4F82-4AA7-905A-183A1C86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623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AC659C-A210-4ECA-AEAE-8BE5D97BB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86100"/>
            <a:ext cx="3771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Наименование товара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09F709-5C25-40F1-8D48-1BA9C2024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4CF0F5-1B54-40C1-9A51-EC428BAB9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0"/>
            <a:ext cx="3771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Артикул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76D9C0-E5C7-4BB1-B74A-1586C394D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9DE640-02C4-4344-8114-074586E12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52900"/>
            <a:ext cx="3771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Организация и ИНН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FC1BB8-C45F-4A6B-9DD3-CD51F4573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625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D8BE5A-C3DD-4BF0-B5F7-B7EB0990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86300"/>
            <a:ext cx="3771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Штрихкод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A1BBC7-624C-410F-B407-0F8CE2B03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467350"/>
            <a:ext cx="2209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6F0"/>
          </a:solidFill>
          <a:ln xmlns:a="http://schemas.openxmlformats.org/drawingml/2006/main" w="0">
            <a:solidFill>
              <a:srgbClr val="EAF6F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42B512-085D-434E-848A-9B5F81B61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4673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18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18A5A"/>
                </a:solidFill>
                <a:latin typeface="Arial"/>
                <a:ea typeface="Arial"/>
                <a:cs typeface="Arial"/>
              </a:rPr>
              <a:t>кнопка «Печать»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D92B60-5E6F-4C25-B6DF-22E5073AF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524000"/>
            <a:ext cx="5086350" cy="4000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5F6F8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B7246D-CB5A-442D-B2B7-25ACD69DB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952625"/>
            <a:ext cx="373380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07c97f8d724e03"/>
          <a:stretch xmlns:a="http://schemas.openxmlformats.org/drawingml/2006/main"/>
        </p:blipFill>
        <p:spPr>
          <a:xfrm xmlns:a="http://schemas.openxmlformats.org/drawingml/2006/main">
            <a:off x="6724650" y="2091550"/>
            <a:ext cx="3505200" cy="2293900"/>
          </a:xfrm>
          <a:prstGeom xmlns:a="http://schemas.openxmlformats.org/drawingml/2006/main" prst="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5ABA78-7AE4-490C-A92F-003BDDAAA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69582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58 мм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72E405-F898-4BB6-93BB-3F2E9015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95850"/>
            <a:ext cx="3276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192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0B6774-6394-484E-B2E2-F7AB80A7F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2819400"/>
            <a:ext cx="533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40 мм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6C35FD-299E-4544-9463-C07237C9B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209800"/>
            <a:ext cx="0" cy="2076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7192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40756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B52A8B2-3B15-4AB6-BE55-F39FE4F14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7192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ОТЧЕТ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19301E-0CAD-4D33-A0EB-FED3C3362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637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В одной строке видны факт, резерв, цель и состояние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166E0A-147D-4CCA-8232-C01B6AD61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95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46A7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D43111-895C-4E35-A439-F728CF49E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913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19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154BCC-32B4-4D8F-9D79-55BE88228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95450"/>
            <a:ext cx="142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EF12C8-0F61-401D-98CE-49C652A7C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1276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Штрихкод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132549-2F9C-445C-B7C3-6F4DF1B49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95450"/>
            <a:ext cx="2171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427788-493A-4E93-B02B-9642EE61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1695450"/>
            <a:ext cx="2019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Товар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D740C4-1CC7-4249-9D9F-5F84260C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695450"/>
            <a:ext cx="1028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02DDCB-1098-4381-BA79-FF47A3BFD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695450"/>
            <a:ext cx="876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Склад 1С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C077BD-FFC7-4A0C-96BA-9A18241A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695450"/>
            <a:ext cx="1200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488018-A44D-4475-AA40-D4CCB994A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1695450"/>
            <a:ext cx="1047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Резервы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7A6C20-5562-48A2-9CD0-8D2E82C84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95450"/>
            <a:ext cx="9715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E2149A-7F4F-4D18-A052-299F13DC5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695450"/>
            <a:ext cx="819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Свободно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CFB85E-D187-42C7-9254-FFBC1F62D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695450"/>
            <a:ext cx="1333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12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B64E4A-2F49-4D40-9A9B-9D2A5B2B8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1695450"/>
            <a:ext cx="1181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Цели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81BADD-230A-48C9-9858-12F24BEAB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695450"/>
            <a:ext cx="304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58EADA-B744-42CB-B366-88A80FA0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695450"/>
            <a:ext cx="2895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626767-B6C0-4E81-8F8B-866097FE6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142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A0CB0F-FEE2-4620-9869-6F1CBD4EC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1276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2037…001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B24DB3-B20D-48E7-85AD-EBC049BC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09800"/>
            <a:ext cx="2171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6D4742-1060-4F2D-B1A4-743F223D0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220980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Товар 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26F415-05A3-4190-9EDF-ED181D422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209800"/>
            <a:ext cx="1028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E6EDAF-2F08-4942-BC54-E100986D3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09800"/>
            <a:ext cx="876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49C64E-AC4E-4921-AF58-63603AD9D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209800"/>
            <a:ext cx="1200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FCC3F46-2DF9-473C-A60B-7B3C1699D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209800"/>
            <a:ext cx="104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WB 1 · OZ 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659A12-3546-4179-A9C2-31F09F82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09800"/>
            <a:ext cx="9715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D1FA52D-7155-4061-847E-BE9E9B9A4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209800"/>
            <a:ext cx="819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2A0C1D-8CFE-4032-BA29-40965FAC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209800"/>
            <a:ext cx="1333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6498E8-2CA1-405D-AD83-F8849C085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209800"/>
            <a:ext cx="1181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3 · OZ 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9A79D4-6007-40F2-BCD1-3A7A67712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209800"/>
            <a:ext cx="3048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D731AC5-2A19-4A6A-8089-B859A21B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098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18A5A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18A5A"/>
                </a:solidFill>
                <a:latin typeface="Arial"/>
                <a:ea typeface="Arial"/>
                <a:cs typeface="Arial"/>
              </a:rPr>
              <a:t>Передано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1B1587A-63BB-47A6-923D-C298AD433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142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CB529AB-5698-4A45-B943-1F53A94A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276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2037…002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D5A5FAF-7D48-4A67-B832-362693C7D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2171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9257342-CD47-4C06-9DD3-543B92E49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289560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Товар B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171895D-A097-4A19-9011-C73398010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895600"/>
            <a:ext cx="1028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77DE64C-2C61-4FF4-9018-7293A6C24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895600"/>
            <a:ext cx="876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7DD9333-63FA-4F34-A58C-740CF6E5F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95600"/>
            <a:ext cx="1200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B6639E5-6AD4-43F8-8A7B-A6682468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895600"/>
            <a:ext cx="104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WB 0 · OZ 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124E31F-0868-478C-A847-FE073002B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95600"/>
            <a:ext cx="9715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E00C0A2-2466-4918-9A2C-DF4C140FF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95600"/>
            <a:ext cx="819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09E3B08-30A8-47A7-98E3-56C555DC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895600"/>
            <a:ext cx="1333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F745804-A1AD-4E2A-A7C0-72C612165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895600"/>
            <a:ext cx="1181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1 · OZ 1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09740F5-C035-48C8-97C4-BDDD5D288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895600"/>
            <a:ext cx="3048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5FCBAB7-984F-44A8-B96C-1418E26FE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8956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66A00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B66A00"/>
                </a:solidFill>
                <a:latin typeface="Arial"/>
                <a:ea typeface="Arial"/>
                <a:cs typeface="Arial"/>
              </a:rPr>
              <a:t>Ожидает отправки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977D483-C95A-45DA-BE3A-8B8884BD3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81400"/>
            <a:ext cx="1428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A3BDD73-0106-48E3-B4E3-EB8FC163D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1276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2037…003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1A802ED-5C30-49C1-A3D2-63C59C612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81400"/>
            <a:ext cx="2171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F2DC51B-8F49-4D0A-B998-36A38B43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58140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Товар C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46C7DF0-C185-4771-8997-FF5767804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581400"/>
            <a:ext cx="1028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0E7D202-C2AC-48F0-8233-3165C1882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581400"/>
            <a:ext cx="876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B71182B-0F58-4C75-8F27-360BE75F0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581400"/>
            <a:ext cx="1200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52B2831-0F56-4E0F-8883-1D203F42B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581400"/>
            <a:ext cx="104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WB 0 · OZ 0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8012FB6-7516-435E-8B98-9B6EADD8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81400"/>
            <a:ext cx="9715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13BD4F6-5497-4865-9668-DEFA78FB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81400"/>
            <a:ext cx="819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300CF73-3A14-4FAC-A8A4-E4ABCC3CF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581400"/>
            <a:ext cx="1333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0A56A0E-E41F-47E7-B22C-E3341D85E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581400"/>
            <a:ext cx="1181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02124"/>
                </a:solidFill>
                <a:latin typeface="Arial"/>
                <a:ea typeface="Arial"/>
                <a:cs typeface="Arial"/>
              </a:rPr>
              <a:t>WB 0 · OZ 0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6F5C3AB7-BC10-4E75-BF87-3D3649F0F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81400"/>
            <a:ext cx="3048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DE3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FD1E248-AC60-4672-B90B-24E28092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814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90E1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A90E15"/>
                </a:solidFill>
                <a:latin typeface="Arial"/>
                <a:ea typeface="Arial"/>
                <a:cs typeface="Arial"/>
              </a:rPr>
              <a:t>Пропущено: нет сопоставления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7EEE050-D067-4C12-AA91-A03AB9FC4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767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46A73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6A73"/>
                </a:solidFill>
                <a:latin typeface="Arial"/>
                <a:ea typeface="Arial"/>
                <a:cs typeface="Arial"/>
              </a:rPr>
              <a:t>Иллюстративный пример представления строк отчета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D0BC3A6-3E02-4E72-BB74-E4B631FB0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05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D8BEBBB-4E1F-47FB-908A-56EC045D1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29200"/>
            <a:ext cx="4914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Последнее успешно переданное количество отдельно от расчетной цели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5EC1A59-058D-4BEA-B3B0-8B13F6FB5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105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D6E3257-41BC-46A5-B267-3642C8E94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29200"/>
            <a:ext cx="4991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Понятные причины пропуска WB и OZON вместо необработанного ответа API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F22E148-3E46-4762-B74F-FD010AD79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10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60F5B7E-9D04-4F15-B194-1F6D2B2B3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34050"/>
            <a:ext cx="4914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Контроль расхождений по каждому штрихкоду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46010A9-0743-4986-8BB9-911E11802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810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1920"/>
          </a:solidFill>
          <a:ln xmlns:a="http://schemas.openxmlformats.org/drawingml/2006/main" w="0">
            <a:solidFill>
              <a:srgbClr val="D71920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64D7B95-47C4-4BE4-AAB1-DFAB50A39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34050"/>
            <a:ext cx="4991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20212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2124"/>
                </a:solidFill>
                <a:latin typeface="Arial"/>
                <a:ea typeface="Arial"/>
                <a:cs typeface="Arial"/>
              </a:rPr>
              <a:t>Отчет доступен непосредственно в 1С</a:t>
            </a:r>
          </a:p>
        </p:txBody>
      </p:sp>
    </p:spTree>
    <p:extLst>
      <p:ext uri="{BB962C8B-B14F-4D97-AF65-F5344CB8AC3E}">
        <p14:creationId xmlns:p14="http://schemas.microsoft.com/office/powerpoint/2010/main" val="17088049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2026-08-22T13:34:20.2500000Z</dcterms:created>
  <dcterms:modified xsi:type="dcterms:W3CDTF">2026-08-22T13:34:20.2500000Z</dcterms:modified>
</coreProperties>
</file>